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62" r:id="rId3"/>
    <p:sldId id="259" r:id="rId4"/>
    <p:sldId id="258" r:id="rId5"/>
    <p:sldId id="260" r:id="rId6"/>
    <p:sldId id="261" r:id="rId7"/>
  </p:sldIdLst>
  <p:sldSz cx="16200438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bo Xu" initials="LX" lastIdx="1" clrIdx="0">
    <p:extLst>
      <p:ext uri="{19B8F6BF-5375-455C-9EA6-DF929625EA0E}">
        <p15:presenceInfo xmlns:p15="http://schemas.microsoft.com/office/powerpoint/2012/main" userId="b20b46a35c4753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C80"/>
    <a:srgbClr val="0C4182"/>
    <a:srgbClr val="0B2A83"/>
    <a:srgbClr val="1EBEEA"/>
    <a:srgbClr val="7ED5E7"/>
    <a:srgbClr val="1E80AC"/>
    <a:srgbClr val="47AFDF"/>
    <a:srgbClr val="C2E69E"/>
    <a:srgbClr val="88DEA9"/>
    <a:srgbClr val="DBE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D689A0-CCA5-4291-B77D-036737C020EF}" v="576" dt="2025-08-04T11:49:08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>
      <p:cViewPr varScale="1">
        <p:scale>
          <a:sx n="49" d="100"/>
          <a:sy n="49" d="100"/>
        </p:scale>
        <p:origin x="84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E8A66-D969-4567-9A91-12E626890F0A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44625" y="1143000"/>
            <a:ext cx="3968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C4F23-01D6-4D04-9A71-AB3CBAFE7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44625" y="1143000"/>
            <a:ext cx="39687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4F23-01D6-4D04-9A71-AB3CBAFE73D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368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691F5-2412-A33B-B24B-3B2CC24E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544F43-EC83-638B-7EDE-023A73CB5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44625" y="1143000"/>
            <a:ext cx="396875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C94B90-3325-C26D-65BB-CC70CFC04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228A8-2299-1209-0B94-F6C1427C6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4F23-01D6-4D04-9A71-AB3CBAFE73D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06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2FBD-6D19-A792-6A39-8B0525A1E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9CDCFD-C29A-4804-B8B8-7EB269E0A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44625" y="1143000"/>
            <a:ext cx="396875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6195E7-B11F-50AE-E9EE-094D9C7A3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568D22-90DE-0501-456E-D849F97BA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4F23-01D6-4D04-9A71-AB3CBAFE73D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13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4F23-01D6-4D04-9A71-AB3CBAFE73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05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2062083"/>
            <a:ext cx="13770372" cy="4386662"/>
          </a:xfrm>
        </p:spPr>
        <p:txBody>
          <a:bodyPr anchor="b"/>
          <a:lstStyle>
            <a:lvl1pPr algn="ctr">
              <a:defRPr sz="106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6617911"/>
            <a:ext cx="12150329" cy="3042080"/>
          </a:xfrm>
        </p:spPr>
        <p:txBody>
          <a:bodyPr/>
          <a:lstStyle>
            <a:lvl1pPr marL="0" indent="0" algn="ctr">
              <a:buNone/>
              <a:defRPr sz="4252"/>
            </a:lvl1pPr>
            <a:lvl2pPr marL="810021" indent="0" algn="ctr">
              <a:buNone/>
              <a:defRPr sz="3543"/>
            </a:lvl2pPr>
            <a:lvl3pPr marL="1620042" indent="0" algn="ctr">
              <a:buNone/>
              <a:defRPr sz="3189"/>
            </a:lvl3pPr>
            <a:lvl4pPr marL="2430064" indent="0" algn="ctr">
              <a:buNone/>
              <a:defRPr sz="2835"/>
            </a:lvl4pPr>
            <a:lvl5pPr marL="3240085" indent="0" algn="ctr">
              <a:buNone/>
              <a:defRPr sz="2835"/>
            </a:lvl5pPr>
            <a:lvl6pPr marL="4050106" indent="0" algn="ctr">
              <a:buNone/>
              <a:defRPr sz="2835"/>
            </a:lvl6pPr>
            <a:lvl7pPr marL="4860127" indent="0" algn="ctr">
              <a:buNone/>
              <a:defRPr sz="2835"/>
            </a:lvl7pPr>
            <a:lvl8pPr marL="5670149" indent="0" algn="ctr">
              <a:buNone/>
              <a:defRPr sz="2835"/>
            </a:lvl8pPr>
            <a:lvl9pPr marL="6480170" indent="0" algn="ctr">
              <a:buNone/>
              <a:defRPr sz="283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87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10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670833"/>
            <a:ext cx="3493219" cy="1067790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670833"/>
            <a:ext cx="10277153" cy="106779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72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66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3141251"/>
            <a:ext cx="13972878" cy="5241244"/>
          </a:xfrm>
        </p:spPr>
        <p:txBody>
          <a:bodyPr anchor="b"/>
          <a:lstStyle>
            <a:lvl1pPr>
              <a:defRPr sz="106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8432079"/>
            <a:ext cx="13972878" cy="2756246"/>
          </a:xfrm>
        </p:spPr>
        <p:txBody>
          <a:bodyPr/>
          <a:lstStyle>
            <a:lvl1pPr marL="0" indent="0">
              <a:buNone/>
              <a:defRPr sz="4252">
                <a:solidFill>
                  <a:schemeClr val="tx1"/>
                </a:solidFill>
              </a:defRPr>
            </a:lvl1pPr>
            <a:lvl2pPr marL="810021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2pPr>
            <a:lvl3pPr marL="1620042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3pPr>
            <a:lvl4pPr marL="2430064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4pPr>
            <a:lvl5pPr marL="324008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5pPr>
            <a:lvl6pPr marL="4050106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6pPr>
            <a:lvl7pPr marL="486012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7pPr>
            <a:lvl8pPr marL="5670149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8pPr>
            <a:lvl9pPr marL="648017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5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3354163"/>
            <a:ext cx="6885186" cy="79945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3354163"/>
            <a:ext cx="6885186" cy="79945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29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670836"/>
            <a:ext cx="13972878" cy="243541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3088748"/>
            <a:ext cx="6853544" cy="1513748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4602496"/>
            <a:ext cx="6853544" cy="67695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3088748"/>
            <a:ext cx="6887296" cy="1513748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4602496"/>
            <a:ext cx="6887296" cy="67695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0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43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28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839999"/>
            <a:ext cx="5225063" cy="2939997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1814168"/>
            <a:ext cx="8201472" cy="8954158"/>
          </a:xfrm>
        </p:spPr>
        <p:txBody>
          <a:bodyPr/>
          <a:lstStyle>
            <a:lvl1pPr>
              <a:defRPr sz="5669"/>
            </a:lvl1pPr>
            <a:lvl2pPr>
              <a:defRPr sz="4961"/>
            </a:lvl2pPr>
            <a:lvl3pPr>
              <a:defRPr sz="4252"/>
            </a:lvl3pPr>
            <a:lvl4pPr>
              <a:defRPr sz="3543"/>
            </a:lvl4pPr>
            <a:lvl5pPr>
              <a:defRPr sz="3543"/>
            </a:lvl5pPr>
            <a:lvl6pPr>
              <a:defRPr sz="3543"/>
            </a:lvl6pPr>
            <a:lvl7pPr>
              <a:defRPr sz="3543"/>
            </a:lvl7pPr>
            <a:lvl8pPr>
              <a:defRPr sz="3543"/>
            </a:lvl8pPr>
            <a:lvl9pPr>
              <a:defRPr sz="354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3779996"/>
            <a:ext cx="5225063" cy="7002911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07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839999"/>
            <a:ext cx="5225063" cy="2939997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1814168"/>
            <a:ext cx="8201472" cy="8954158"/>
          </a:xfrm>
        </p:spPr>
        <p:txBody>
          <a:bodyPr anchor="t"/>
          <a:lstStyle>
            <a:lvl1pPr marL="0" indent="0">
              <a:buNone/>
              <a:defRPr sz="5669"/>
            </a:lvl1pPr>
            <a:lvl2pPr marL="810021" indent="0">
              <a:buNone/>
              <a:defRPr sz="4961"/>
            </a:lvl2pPr>
            <a:lvl3pPr marL="1620042" indent="0">
              <a:buNone/>
              <a:defRPr sz="4252"/>
            </a:lvl3pPr>
            <a:lvl4pPr marL="2430064" indent="0">
              <a:buNone/>
              <a:defRPr sz="3543"/>
            </a:lvl4pPr>
            <a:lvl5pPr marL="3240085" indent="0">
              <a:buNone/>
              <a:defRPr sz="3543"/>
            </a:lvl5pPr>
            <a:lvl6pPr marL="4050106" indent="0">
              <a:buNone/>
              <a:defRPr sz="3543"/>
            </a:lvl6pPr>
            <a:lvl7pPr marL="4860127" indent="0">
              <a:buNone/>
              <a:defRPr sz="3543"/>
            </a:lvl7pPr>
            <a:lvl8pPr marL="5670149" indent="0">
              <a:buNone/>
              <a:defRPr sz="3543"/>
            </a:lvl8pPr>
            <a:lvl9pPr marL="6480170" indent="0">
              <a:buNone/>
              <a:defRPr sz="354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3779996"/>
            <a:ext cx="5225063" cy="7002911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02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670836"/>
            <a:ext cx="13972878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3354163"/>
            <a:ext cx="13972878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11678325"/>
            <a:ext cx="3645099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DD068-7B1D-4F67-B185-B1B19E478433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11678325"/>
            <a:ext cx="5467648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11678325"/>
            <a:ext cx="3645099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11E5E-32B3-4C9E-92B1-73A7C36C6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8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620042" rtl="0" eaLnBrk="1" latinLnBrk="0" hangingPunct="1">
        <a:lnSpc>
          <a:spcPct val="90000"/>
        </a:lnSpc>
        <a:spcBef>
          <a:spcPct val="0"/>
        </a:spcBef>
        <a:buNone/>
        <a:defRPr sz="7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011" indent="-405011" algn="l" defTabSz="162004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15032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025053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835074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645096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455117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5265138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6075159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885181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1pPr>
      <a:lvl2pPr marL="810021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2pPr>
      <a:lvl3pPr marL="1620042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3pPr>
      <a:lvl4pPr marL="2430064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240085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050106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4860127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5670149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48017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7.jp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.jp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3.png"/><Relationship Id="rId7" Type="http://schemas.openxmlformats.org/officeDocument/2006/relationships/image" Target="../media/image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1.jpg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5" Type="http://schemas.openxmlformats.org/officeDocument/2006/relationships/image" Target="../media/image36.jpg"/><Relationship Id="rId10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423847B-6320-834B-70EA-63127D3BF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9"/>
          <a:stretch>
            <a:fillRect/>
          </a:stretch>
        </p:blipFill>
        <p:spPr>
          <a:xfrm>
            <a:off x="0" y="0"/>
            <a:ext cx="16200438" cy="1260655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929946-2D5D-1BA3-0D5D-7210D8B4C65F}"/>
              </a:ext>
            </a:extLst>
          </p:cNvPr>
          <p:cNvSpPr/>
          <p:nvPr/>
        </p:nvSpPr>
        <p:spPr>
          <a:xfrm>
            <a:off x="-22391" y="363594"/>
            <a:ext cx="16245219" cy="1710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rgbClr val="0C4182"/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DCC8B1-1C66-E1E9-74AB-0D122B3B8AE7}"/>
              </a:ext>
            </a:extLst>
          </p:cNvPr>
          <p:cNvSpPr/>
          <p:nvPr/>
        </p:nvSpPr>
        <p:spPr>
          <a:xfrm>
            <a:off x="-1619781" y="704829"/>
            <a:ext cx="1161000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/>
              </a:rPr>
              <a:t>发现问题 </a:t>
            </a:r>
            <a:r>
              <a:rPr lang="en-US" altLang="zh-CN" sz="66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/>
              </a:rPr>
              <a:t>-</a:t>
            </a:r>
            <a:r>
              <a:rPr lang="zh-CN" altLang="en-US" sz="66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/>
              </a:rPr>
              <a:t> </a:t>
            </a:r>
            <a:r>
              <a:rPr lang="en-US" altLang="zh-CN" sz="66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/>
              </a:rPr>
              <a:t>IDENTIFY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12D895-55DD-BE82-0E25-DD083EC36202}"/>
              </a:ext>
            </a:extLst>
          </p:cNvPr>
          <p:cNvSpPr/>
          <p:nvPr/>
        </p:nvSpPr>
        <p:spPr>
          <a:xfrm>
            <a:off x="607846" y="2592116"/>
            <a:ext cx="14895000" cy="9507600"/>
          </a:xfrm>
          <a:prstGeom prst="rect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numCol="2" rtlCol="0" anchor="t"/>
          <a:lstStyle/>
          <a:p>
            <a:pPr algn="just"/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Variable Display Semib" pitchFamily="2" charset="0"/>
                <a:ea typeface="等线" panose="02010600030101010101" pitchFamily="2" charset="-122"/>
                <a:cs typeface="Arial" panose="020B0604020202020204" pitchFamily="34" charset="0"/>
              </a:rPr>
              <a:t>全球气温变暖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Variable Display Semib" pitchFamily="2" charset="0"/>
                <a:ea typeface="等线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Variable Display Semib" pitchFamily="2" charset="0"/>
                <a:ea typeface="等线" panose="02010600030101010101" pitchFamily="2" charset="-122"/>
                <a:cs typeface="Arial" panose="020B0604020202020204" pitchFamily="34" charset="0"/>
              </a:rPr>
              <a:t>导致海洋气候调节能力变差</a:t>
            </a:r>
            <a:endParaRPr lang="zh-CN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Variable Display Semib" pitchFamily="2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自工业革命开启化石能源时代以来</a:t>
            </a:r>
            <a:r>
              <a:rPr lang="zh-CN" altLang="en-US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地球已进入快速升温通道。最新数据显示，全球平均气温较工业化前上升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1.1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——这个看似微小的数字背后</a:t>
            </a:r>
            <a:r>
              <a:rPr lang="zh-CN" altLang="en-US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隐藏着气候系统的剧变。值得关注的是，其中半数升温（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0.5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）集中发生在最近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30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年，升温速率更从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1970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年代的每十年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0.18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激增至当前的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0.32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，如同不断踩下油门的失控列车。</a:t>
            </a:r>
            <a:endParaRPr lang="en-US" altLang="zh-CN" sz="2200" b="1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/>
            <a:endParaRPr lang="en-US" altLang="zh-CN" sz="2200" b="1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Variable Display Semib" pitchFamily="2" charset="0"/>
                <a:cs typeface="Arial" panose="020B0604020202020204" pitchFamily="34" charset="0"/>
              </a:rPr>
              <a:t>Global Warming: </a:t>
            </a:r>
            <a:endParaRPr lang="zh-CN" altLang="zh-CN" sz="2200" b="1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Since the fossil fuel era began with the Industrial Revolution, Earth has entered a rapid warming phase. The 1.1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 temperature rise since pre-industrial times masks dramatic climate system changes. Notably, half this increase (0.5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C) occurred in just the past 30 years, with warming rates accelerating from 0.18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 per decade (1970s) to 0.32</a:t>
            </a:r>
            <a:r>
              <a:rPr lang="zh-CN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US" altLang="zh-CN" sz="22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 currently - akin to a climate system with its accelerator pedal stuck.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lang="zh-CN" altLang="zh-CN" sz="2200" b="1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D6B5ED-BEEA-8A2D-66C5-D0826531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148" y="2961350"/>
            <a:ext cx="5267401" cy="46455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D55E7C-ADE0-FF9D-AE74-843C968DB4EE}"/>
              </a:ext>
            </a:extLst>
          </p:cNvPr>
          <p:cNvSpPr txBox="1"/>
          <p:nvPr/>
        </p:nvSpPr>
        <p:spPr>
          <a:xfrm>
            <a:off x="9079269" y="7687702"/>
            <a:ext cx="6772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</a:rPr>
              <a:t>(</a:t>
            </a:r>
            <a:r>
              <a:rPr lang="zh-CN" altLang="en-US" b="1" i="1" dirty="0">
                <a:solidFill>
                  <a:schemeClr val="bg1"/>
                </a:solidFill>
              </a:rPr>
              <a:t>用于</a:t>
            </a:r>
            <a:r>
              <a:rPr lang="en-US" altLang="zh-CN" b="1" i="1" dirty="0" err="1">
                <a:solidFill>
                  <a:schemeClr val="bg1"/>
                </a:solidFill>
              </a:rPr>
              <a:t>PhanDA</a:t>
            </a:r>
            <a:r>
              <a:rPr lang="zh-CN" altLang="en-US" b="1" i="1" dirty="0">
                <a:solidFill>
                  <a:schemeClr val="bg1"/>
                </a:solidFill>
              </a:rPr>
              <a:t>重建的代理和模型数据。</a:t>
            </a:r>
            <a:r>
              <a:rPr lang="en-US" altLang="zh-CN" b="1" i="1" dirty="0">
                <a:solidFill>
                  <a:schemeClr val="bg1"/>
                </a:solidFill>
              </a:rPr>
              <a:t>Judd et al.《</a:t>
            </a:r>
            <a:r>
              <a:rPr lang="zh-CN" altLang="en-US" b="1" i="1" dirty="0">
                <a:solidFill>
                  <a:schemeClr val="bg1"/>
                </a:solidFill>
              </a:rPr>
              <a:t>科学</a:t>
            </a:r>
            <a:r>
              <a:rPr lang="en-US" altLang="zh-CN" b="1" i="1" dirty="0">
                <a:solidFill>
                  <a:schemeClr val="bg1"/>
                </a:solidFill>
              </a:rPr>
              <a:t>》2024)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58B13B-8D8D-B5DA-BF22-0E96D9923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872" y="8466993"/>
            <a:ext cx="5267401" cy="29812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F740D79-004C-823B-513C-4C97FDC557D3}"/>
              </a:ext>
            </a:extLst>
          </p:cNvPr>
          <p:cNvSpPr txBox="1"/>
          <p:nvPr/>
        </p:nvSpPr>
        <p:spPr>
          <a:xfrm>
            <a:off x="10741682" y="11423497"/>
            <a:ext cx="3954647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</a:rPr>
              <a:t>(From</a:t>
            </a:r>
            <a:r>
              <a:rPr lang="zh-CN" altLang="en-US" b="1" i="1" dirty="0">
                <a:solidFill>
                  <a:schemeClr val="bg1"/>
                </a:solidFill>
              </a:rPr>
              <a:t>：</a:t>
            </a:r>
            <a:r>
              <a:rPr lang="en-US" altLang="zh-CN" b="1" i="1" dirty="0">
                <a:solidFill>
                  <a:schemeClr val="bg1"/>
                </a:solidFill>
              </a:rPr>
              <a:t>NASA Climate Change </a:t>
            </a:r>
            <a:r>
              <a:rPr lang="zh-CN" altLang="en-US" b="1" i="1" dirty="0">
                <a:solidFill>
                  <a:schemeClr val="bg1"/>
                </a:solidFill>
              </a:rPr>
              <a:t>图片库）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59FDB7F-EE84-F78A-D80C-E319D2320049}"/>
              </a:ext>
            </a:extLst>
          </p:cNvPr>
          <p:cNvSpPr txBox="1"/>
          <p:nvPr/>
        </p:nvSpPr>
        <p:spPr>
          <a:xfrm>
            <a:off x="1996070" y="11448195"/>
            <a:ext cx="3066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</a:rPr>
              <a:t>(From</a:t>
            </a:r>
            <a:r>
              <a:rPr lang="zh-CN" altLang="en-US" b="1" i="1" dirty="0">
                <a:solidFill>
                  <a:schemeClr val="bg1"/>
                </a:solidFill>
              </a:rPr>
              <a:t>：</a:t>
            </a:r>
            <a:r>
              <a:rPr lang="en-US" altLang="zh-CN" b="1" i="1" dirty="0">
                <a:solidFill>
                  <a:schemeClr val="bg1"/>
                </a:solidFill>
              </a:rPr>
              <a:t>sohu.com</a:t>
            </a:r>
            <a:r>
              <a:rPr lang="zh-CN" altLang="en-US" b="1" i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235932-B1F0-4900-8DB6-9887D87F7F10}"/>
              </a:ext>
            </a:extLst>
          </p:cNvPr>
          <p:cNvSpPr txBox="1"/>
          <p:nvPr/>
        </p:nvSpPr>
        <p:spPr>
          <a:xfrm>
            <a:off x="5996174" y="11448195"/>
            <a:ext cx="2931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</a:rPr>
              <a:t>(From: baijiahao.baidu.com</a:t>
            </a:r>
            <a:r>
              <a:rPr lang="zh-CN" altLang="en-US" b="1" i="1" dirty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9623BC9-E7EA-60FE-8D8F-C8ED35050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2620" y="649174"/>
            <a:ext cx="1219306" cy="1219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FB6ABF-A5C9-978C-6AD0-EB3EE55DF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7" y="8466993"/>
            <a:ext cx="3956098" cy="29812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157C80-513B-4E2A-3C0E-BE04C397A0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010" y="8466993"/>
            <a:ext cx="4482376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CD7AB-2DEC-266B-93D4-4938871B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01EB44F-72B3-4BF9-8B06-1094EDD9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19" y="2642394"/>
            <a:ext cx="9753600" cy="7315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ECEA64-5163-C823-496C-84661D583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9"/>
          <a:stretch>
            <a:fillRect/>
          </a:stretch>
        </p:blipFill>
        <p:spPr>
          <a:xfrm>
            <a:off x="-9681" y="-6564"/>
            <a:ext cx="16200438" cy="1260655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7487C5D-14CE-505D-E0FC-CE6D59639281}"/>
              </a:ext>
            </a:extLst>
          </p:cNvPr>
          <p:cNvSpPr/>
          <p:nvPr/>
        </p:nvSpPr>
        <p:spPr>
          <a:xfrm>
            <a:off x="-9681" y="449994"/>
            <a:ext cx="16210118" cy="1710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rgbClr val="0C4182"/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68430C-0716-4498-170D-F8EFEE9771AB}"/>
              </a:ext>
            </a:extLst>
          </p:cNvPr>
          <p:cNvSpPr/>
          <p:nvPr/>
        </p:nvSpPr>
        <p:spPr>
          <a:xfrm>
            <a:off x="9681" y="722737"/>
            <a:ext cx="1111500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rPr>
              <a:t>调查研究</a:t>
            </a:r>
            <a:r>
              <a:rPr lang="zh-CN" altLang="en-US" sz="66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rPr>
              <a:t> </a:t>
            </a:r>
            <a:r>
              <a:rPr lang="en-US" altLang="zh-CN" sz="66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rPr>
              <a:t>-</a:t>
            </a:r>
            <a:r>
              <a:rPr lang="zh-CN" altLang="en-US" sz="66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rPr>
              <a:t> </a:t>
            </a:r>
            <a:r>
              <a:rPr lang="en-US" altLang="zh-CN" sz="66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rPr>
              <a:t>INVESTIGATION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0979CF-4BB1-BCC8-BAA9-2459B9BC8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39" y="2496825"/>
            <a:ext cx="2184978" cy="2131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B64903-8162-8EB0-195B-DA5CD73DF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r="20515" b="25444"/>
          <a:stretch>
            <a:fillRect/>
          </a:stretch>
        </p:blipFill>
        <p:spPr>
          <a:xfrm>
            <a:off x="2578247" y="2522581"/>
            <a:ext cx="2234022" cy="2131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706BD88-CC02-2B9B-0DFD-A4FBCE556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r="8523"/>
          <a:stretch>
            <a:fillRect/>
          </a:stretch>
        </p:blipFill>
        <p:spPr>
          <a:xfrm>
            <a:off x="257475" y="4770290"/>
            <a:ext cx="1571504" cy="203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A18C75-9A05-9C4B-173B-FACF75435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15" y="4788124"/>
            <a:ext cx="2845851" cy="203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16CE629-D1B0-1481-2407-3A66AA1666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90" y="5048933"/>
            <a:ext cx="4948138" cy="3711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C3F653A-F942-0679-4E5F-6B16B866C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946" y="667087"/>
            <a:ext cx="1219295" cy="12192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C878CF4-1668-7F72-BFA0-6561D955BE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"/>
          <a:stretch>
            <a:fillRect/>
          </a:stretch>
        </p:blipFill>
        <p:spPr>
          <a:xfrm>
            <a:off x="168534" y="10354724"/>
            <a:ext cx="2374818" cy="207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97A66DC-A1B7-9E35-BB98-D52DE02EB7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862" y="7971262"/>
            <a:ext cx="2406490" cy="228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8D0ED66-00F6-9F68-9080-EDD9C72475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7881" y="7435349"/>
            <a:ext cx="2131649" cy="282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2959F47-C3FA-F6FC-D649-E7BFDAC1C3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7881" y="10334404"/>
            <a:ext cx="2131649" cy="206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E8E49F7-E60C-2859-A184-FE963642FAFE}"/>
              </a:ext>
            </a:extLst>
          </p:cNvPr>
          <p:cNvSpPr txBox="1"/>
          <p:nvPr/>
        </p:nvSpPr>
        <p:spPr>
          <a:xfrm>
            <a:off x="4989253" y="3501127"/>
            <a:ext cx="677108" cy="27479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全球主流媒体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5EA517-CE1E-5557-6D6B-AF43DF3C39B1}"/>
              </a:ext>
            </a:extLst>
          </p:cNvPr>
          <p:cNvSpPr txBox="1"/>
          <p:nvPr/>
        </p:nvSpPr>
        <p:spPr>
          <a:xfrm>
            <a:off x="4980029" y="8746566"/>
            <a:ext cx="677108" cy="27988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全球顶尖论文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8B5DB4-F797-AF0A-D467-446909E897A5}"/>
              </a:ext>
            </a:extLst>
          </p:cNvPr>
          <p:cNvSpPr txBox="1"/>
          <p:nvPr/>
        </p:nvSpPr>
        <p:spPr>
          <a:xfrm>
            <a:off x="10700154" y="3391641"/>
            <a:ext cx="38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日关键组会，所有队员汇总调查研究结果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B56C04F-8457-1262-0366-3C776FDC0B12}"/>
              </a:ext>
            </a:extLst>
          </p:cNvPr>
          <p:cNvSpPr txBox="1"/>
          <p:nvPr/>
        </p:nvSpPr>
        <p:spPr>
          <a:xfrm>
            <a:off x="11501641" y="9190167"/>
            <a:ext cx="44947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邀请浙江大学地理专业学长回校指导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时间：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地点：金外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FLL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D32950D-819E-142C-5FA3-5E26A5336180}"/>
              </a:ext>
            </a:extLst>
          </p:cNvPr>
          <p:cNvSpPr txBox="1"/>
          <p:nvPr/>
        </p:nvSpPr>
        <p:spPr>
          <a:xfrm>
            <a:off x="6114415" y="9183390"/>
            <a:ext cx="4647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与浙师大地理教授进行访谈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时间：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地点：浙江师范大学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66DB1D3-45C4-EE01-46B4-F86B9ED0EB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034" y="10790405"/>
            <a:ext cx="1510056" cy="151005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82B7E6F-0B77-8220-110C-B52E0A0D43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728" y="10489290"/>
            <a:ext cx="1339165" cy="195418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6B0EB0C-2D73-D86E-2B10-292A92FF85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59" y="2638594"/>
            <a:ext cx="3035996" cy="24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3667D-5BF5-67AF-8AAD-33C863732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0F2131A-9F8F-B36D-DB8A-FE3D762E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19" y="2642394"/>
            <a:ext cx="9753600" cy="7315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42F06C-CBFB-C7AB-4B67-B8BC9C0B7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9"/>
          <a:stretch>
            <a:fillRect/>
          </a:stretch>
        </p:blipFill>
        <p:spPr>
          <a:xfrm>
            <a:off x="-9681" y="-6564"/>
            <a:ext cx="16200438" cy="1260655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F941F85-3030-9467-804D-FB878A653B3D}"/>
              </a:ext>
            </a:extLst>
          </p:cNvPr>
          <p:cNvSpPr/>
          <p:nvPr/>
        </p:nvSpPr>
        <p:spPr>
          <a:xfrm>
            <a:off x="-6987" y="404964"/>
            <a:ext cx="16245219" cy="1710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rgbClr val="0C4182"/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5462A8-481C-37B1-D515-5B230DC355B9}"/>
              </a:ext>
            </a:extLst>
          </p:cNvPr>
          <p:cNvSpPr/>
          <p:nvPr/>
        </p:nvSpPr>
        <p:spPr>
          <a:xfrm>
            <a:off x="9682" y="722737"/>
            <a:ext cx="809053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rPr>
              <a:t>项目设计 </a:t>
            </a:r>
            <a:r>
              <a:rPr lang="en-US" altLang="zh-CN" sz="66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rPr>
              <a:t>-</a:t>
            </a:r>
            <a:r>
              <a:rPr lang="zh-CN" altLang="en-US" sz="66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rPr>
              <a:t> </a:t>
            </a:r>
            <a:r>
              <a:rPr lang="en-US" altLang="zh-CN" sz="66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rPr>
              <a:t>DESIGN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C70D1F-65D6-9BEB-872B-FF3A4A1C7193}"/>
              </a:ext>
            </a:extLst>
          </p:cNvPr>
          <p:cNvSpPr/>
          <p:nvPr/>
        </p:nvSpPr>
        <p:spPr>
          <a:xfrm>
            <a:off x="354622" y="2375905"/>
            <a:ext cx="7252873" cy="5057389"/>
          </a:xfrm>
          <a:prstGeom prst="rect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numCol="2" rtlCol="0" anchor="t"/>
          <a:lstStyle/>
          <a:p>
            <a:endParaRPr lang="zh-CN" altLang="zh-CN" sz="2200" b="1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94C53F3-0E17-0923-1BBC-887FE16B3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688" y="5028955"/>
            <a:ext cx="2197632" cy="21976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4236176-4BF6-9AF9-F82E-33B504EB24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946" y="667087"/>
            <a:ext cx="1219295" cy="121929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8206C2-16F5-90F7-60B6-2DADFA506964}"/>
              </a:ext>
            </a:extLst>
          </p:cNvPr>
          <p:cNvSpPr/>
          <p:nvPr/>
        </p:nvSpPr>
        <p:spPr>
          <a:xfrm>
            <a:off x="1526427" y="2384994"/>
            <a:ext cx="4801314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全球现有解决方案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2F93674-3E1F-4E62-27A5-3FB70BD10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056883"/>
              </p:ext>
            </p:extLst>
          </p:nvPr>
        </p:nvGraphicFramePr>
        <p:xfrm>
          <a:off x="502197" y="3023969"/>
          <a:ext cx="6849775" cy="421502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2444">
                  <a:extLst>
                    <a:ext uri="{9D8B030D-6E8A-4147-A177-3AD203B41FA5}">
                      <a16:colId xmlns:a16="http://schemas.microsoft.com/office/drawing/2014/main" val="1663792690"/>
                    </a:ext>
                  </a:extLst>
                </a:gridCol>
                <a:gridCol w="1975372">
                  <a:extLst>
                    <a:ext uri="{9D8B030D-6E8A-4147-A177-3AD203B41FA5}">
                      <a16:colId xmlns:a16="http://schemas.microsoft.com/office/drawing/2014/main" val="3975104383"/>
                    </a:ext>
                  </a:extLst>
                </a:gridCol>
                <a:gridCol w="1677800">
                  <a:extLst>
                    <a:ext uri="{9D8B030D-6E8A-4147-A177-3AD203B41FA5}">
                      <a16:colId xmlns:a16="http://schemas.microsoft.com/office/drawing/2014/main" val="2086764170"/>
                    </a:ext>
                  </a:extLst>
                </a:gridCol>
                <a:gridCol w="1484159">
                  <a:extLst>
                    <a:ext uri="{9D8B030D-6E8A-4147-A177-3AD203B41FA5}">
                      <a16:colId xmlns:a16="http://schemas.microsoft.com/office/drawing/2014/main" val="3355959552"/>
                    </a:ext>
                  </a:extLst>
                </a:gridCol>
              </a:tblGrid>
              <a:tr h="55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现有方案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如何实现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</a:rPr>
                        <a:t>优点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</a:rPr>
                        <a:t>缺点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006595"/>
                  </a:ext>
                </a:extLst>
              </a:tr>
              <a:tr h="46559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传统碳捕集与封存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在工厂排放端捕获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，压缩后注入地下岩层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适用钢铁、水泥等难脱碳行业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能耗高；</a:t>
                      </a:r>
                      <a:endParaRPr lang="en-US" altLang="zh-CN" sz="1400" dirty="0"/>
                    </a:p>
                    <a:p>
                      <a:pPr algn="l"/>
                      <a:r>
                        <a:rPr lang="zh-CN" altLang="en-US" sz="1400" dirty="0"/>
                        <a:t>封存泄漏风险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256284"/>
                  </a:ext>
                </a:extLst>
              </a:tr>
              <a:tr h="46559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太阳辐射管理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向平流层喷洒二氧化硫，形成云层反射阳光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快速降温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6200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扰乱季风系统；</a:t>
                      </a:r>
                      <a:endParaRPr lang="en-US" altLang="zh-CN" sz="1400" dirty="0"/>
                    </a:p>
                    <a:p>
                      <a:pPr marL="0" marR="0" lvl="0" indent="0" algn="l" defTabSz="16200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一旦中止导致温度骤升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089834"/>
                  </a:ext>
                </a:extLst>
              </a:tr>
              <a:tr h="46559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森林保护与再造林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树木通过光合作用吸收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，每公顷森林年固碳</a:t>
                      </a:r>
                      <a:r>
                        <a:rPr lang="en-US" altLang="zh-CN" sz="1400" dirty="0"/>
                        <a:t>2–5</a:t>
                      </a:r>
                      <a:r>
                        <a:rPr lang="zh-CN" altLang="en-US" sz="1400" dirty="0"/>
                        <a:t>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成本低，兼具生物多样性保护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火灾、虫害可能导致碳释放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597928"/>
                  </a:ext>
                </a:extLst>
              </a:tr>
              <a:tr h="46559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光伏与风电应用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将太阳能、风能转换为电能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度电成本持续下降，无排放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间歇性供电需配套储能；土地占用大；硅片生产存在高能耗问题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373423"/>
                  </a:ext>
                </a:extLst>
              </a:tr>
              <a:tr h="46559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二氧化碳储能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利用低谷电压缩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为液体存储，释能时气化推动涡轮发电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储能时长比锂电池长，无燃爆风险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需特定地质条件封存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；初期投资高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554365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1A44E58-AE50-BB25-7B9B-F46AE5401FF6}"/>
              </a:ext>
            </a:extLst>
          </p:cNvPr>
          <p:cNvSpPr/>
          <p:nvPr/>
        </p:nvSpPr>
        <p:spPr>
          <a:xfrm>
            <a:off x="2843919" y="7473246"/>
            <a:ext cx="433965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lang="zh-CN" alt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我们的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F59543-7115-C7E2-9AC4-987983FB9099}"/>
              </a:ext>
            </a:extLst>
          </p:cNvPr>
          <p:cNvSpPr/>
          <p:nvPr/>
        </p:nvSpPr>
        <p:spPr>
          <a:xfrm>
            <a:off x="173798" y="7553150"/>
            <a:ext cx="9679892" cy="4844173"/>
          </a:xfrm>
          <a:prstGeom prst="rect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numCol="2" rtlCol="0" anchor="t"/>
          <a:lstStyle/>
          <a:p>
            <a:endParaRPr lang="zh-CN" altLang="zh-CN" sz="2200" b="1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8593776-779A-1997-78C4-32CA0EAC6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35767"/>
              </p:ext>
            </p:extLst>
          </p:nvPr>
        </p:nvGraphicFramePr>
        <p:xfrm>
          <a:off x="362267" y="8119577"/>
          <a:ext cx="9302955" cy="41314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00171">
                  <a:extLst>
                    <a:ext uri="{9D8B030D-6E8A-4147-A177-3AD203B41FA5}">
                      <a16:colId xmlns:a16="http://schemas.microsoft.com/office/drawing/2014/main" val="1663792690"/>
                    </a:ext>
                  </a:extLst>
                </a:gridCol>
                <a:gridCol w="3510000">
                  <a:extLst>
                    <a:ext uri="{9D8B030D-6E8A-4147-A177-3AD203B41FA5}">
                      <a16:colId xmlns:a16="http://schemas.microsoft.com/office/drawing/2014/main" val="3975104383"/>
                    </a:ext>
                  </a:extLst>
                </a:gridCol>
                <a:gridCol w="3292784">
                  <a:extLst>
                    <a:ext uri="{9D8B030D-6E8A-4147-A177-3AD203B41FA5}">
                      <a16:colId xmlns:a16="http://schemas.microsoft.com/office/drawing/2014/main" val="208676417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思路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科学原理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</a:rPr>
                        <a:t>实施方式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006595"/>
                  </a:ext>
                </a:extLst>
              </a:tr>
              <a:tr h="79682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海洋云增亮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通过增强海洋层积云的太阳辐射反射率实现降温目标。相较于大粒径水滴，高密度小液滴能显著提升云层反照率。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向海洋低空层积云播撒微米级海盐气溶胶，通过优化云层微物理结构，将更多太阳辐射反射回太空，从而降低地表热吸收量。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256284"/>
                  </a:ext>
                </a:extLst>
              </a:tr>
              <a:tr h="79682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海洋化学固碳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海底玄武岩富含钙、镁、铁等活性金属离子，在海水环境中与溶解的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发生反应，生成稳定的碳酸盐矿物，该反应将气态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转化为固态碳酸盐，实现永久封存。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在深海高压环境下，通过扩散器将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缓慢释放至海水中，或直接注入玄武岩地层。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089834"/>
                  </a:ext>
                </a:extLst>
              </a:tr>
              <a:tr h="79682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海洋生物固碳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海洋微藻完成全球约</a:t>
                      </a:r>
                      <a:r>
                        <a:rPr lang="en-US" altLang="zh-CN" sz="1400" dirty="0"/>
                        <a:t>90%</a:t>
                      </a:r>
                      <a:r>
                        <a:rPr lang="zh-CN" altLang="en-US" sz="1400" dirty="0"/>
                        <a:t>的光合作用，通过生物泵机制将有机碳输送至深海沉积层。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通过在海平面上建设漂浮藻类培育平台来增加藻类存量，从而吸收更多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597928"/>
                  </a:ext>
                </a:extLst>
              </a:tr>
              <a:tr h="79682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海洋地质碳封存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在深海高压低温环境下，液态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因密度高于海水而自然下沉积聚，同时表层生成的</a:t>
                      </a:r>
                      <a:r>
                        <a:rPr lang="en-US" altLang="zh-CN" sz="1400" dirty="0"/>
                        <a:t>CO₂</a:t>
                      </a:r>
                      <a:r>
                        <a:rPr lang="zh-CN" altLang="en-US" sz="1400" dirty="0"/>
                        <a:t>水合物膜可有效减缓其溶解扩散。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利用海水密度梯度与海底地质构造特征，通过海底管道将超临界二氧化碳输送至深海区域进行封存处理。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373423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848ECCDA-45FB-207C-F699-BBF99B9A0D94}"/>
              </a:ext>
            </a:extLst>
          </p:cNvPr>
          <p:cNvSpPr/>
          <p:nvPr/>
        </p:nvSpPr>
        <p:spPr>
          <a:xfrm>
            <a:off x="9969731" y="2408264"/>
            <a:ext cx="5919061" cy="10101729"/>
          </a:xfrm>
          <a:prstGeom prst="rect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numCol="2" rtlCol="0" anchor="t"/>
          <a:lstStyle/>
          <a:p>
            <a:endParaRPr lang="zh-CN" altLang="zh-CN" sz="2200" b="1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189782-2171-F872-832D-4431645EB196}"/>
              </a:ext>
            </a:extLst>
          </p:cNvPr>
          <p:cNvSpPr/>
          <p:nvPr/>
        </p:nvSpPr>
        <p:spPr>
          <a:xfrm>
            <a:off x="10766809" y="2479783"/>
            <a:ext cx="457087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项目计划表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60F7C5B-928B-D94B-A24D-25AA84C4F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525267"/>
              </p:ext>
            </p:extLst>
          </p:nvPr>
        </p:nvGraphicFramePr>
        <p:xfrm>
          <a:off x="10160283" y="3288728"/>
          <a:ext cx="5537958" cy="90361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9936">
                  <a:extLst>
                    <a:ext uri="{9D8B030D-6E8A-4147-A177-3AD203B41FA5}">
                      <a16:colId xmlns:a16="http://schemas.microsoft.com/office/drawing/2014/main" val="166379269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84199489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855732980"/>
                    </a:ext>
                  </a:extLst>
                </a:gridCol>
                <a:gridCol w="1208022">
                  <a:extLst>
                    <a:ext uri="{9D8B030D-6E8A-4147-A177-3AD203B41FA5}">
                      <a16:colId xmlns:a16="http://schemas.microsoft.com/office/drawing/2014/main" val="2086764170"/>
                    </a:ext>
                  </a:extLst>
                </a:gridCol>
              </a:tblGrid>
              <a:tr h="3777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任务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负责人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</a:rPr>
                        <a:t>截止时间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006595"/>
                  </a:ext>
                </a:extLst>
              </a:tr>
              <a:tr h="550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确定研究方向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620042" rtl="0" eaLnBrk="1" latinLnBrk="0" hangingPunct="1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所有人，胡梓晗做最后决策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620042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07.03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256284"/>
                  </a:ext>
                </a:extLst>
              </a:tr>
              <a:tr h="5286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利用互联网、书籍等资源查找现有解决方案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所有人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07.05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089834"/>
                  </a:ext>
                </a:extLst>
              </a:tr>
              <a:tr h="697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6200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确定</a:t>
                      </a:r>
                      <a:r>
                        <a:rPr lang="en-US" altLang="zh-CN" sz="1400" dirty="0"/>
                        <a:t>4</a:t>
                      </a:r>
                      <a:r>
                        <a:rPr lang="zh-CN" altLang="en-US" sz="1400" dirty="0"/>
                        <a:t>项利用海洋来解决全球变暖的方案，作为我们创意项目的主题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胡梓晗、莫淇、范宸瑞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07.07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373048"/>
                  </a:ext>
                </a:extLst>
              </a:tr>
              <a:tr h="5286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采访浙师大地理学教授，确定我们立项的可行性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周怀之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07.08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206290"/>
                  </a:ext>
                </a:extLst>
              </a:tr>
              <a:tr h="5286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设计解决方案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丁也珈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07.11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908396"/>
                  </a:ext>
                </a:extLst>
              </a:tr>
              <a:tr h="697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创造原型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潘晨苒、胡梓晗、丁也珈、赵孜洁、王泓博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07.16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135227"/>
                  </a:ext>
                </a:extLst>
              </a:tr>
              <a:tr h="697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测试原型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莫淇、王晨屹、范宸瑞、傅楷茗、周怀之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07.17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976365"/>
                  </a:ext>
                </a:extLst>
              </a:tr>
              <a:tr h="697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第一次升级原型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6200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潘晨苒、胡梓晗、丁也珈、赵孜洁、王泓博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07.20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597928"/>
                  </a:ext>
                </a:extLst>
              </a:tr>
              <a:tr h="5286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去社区（科技馆、学校）展示原型，获取反馈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胡梓晗、莫淇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07. 23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373423"/>
                  </a:ext>
                </a:extLst>
              </a:tr>
              <a:tr h="6974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第二次升级原型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6200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潘晨苒、胡梓晗、丁也珈、赵孜洁、王泓博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07.25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392117"/>
                  </a:ext>
                </a:extLst>
              </a:tr>
              <a:tr h="5286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邀请浙师大教授来我们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FLL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基地参观指导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周怀之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07.27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948975"/>
                  </a:ext>
                </a:extLst>
              </a:tr>
              <a:tr h="5286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第三次升级原型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6200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潘晨苒、胡梓晗、丁也珈、赵孜洁、王泓博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07.31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998011"/>
                  </a:ext>
                </a:extLst>
              </a:tr>
              <a:tr h="5286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13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制作汇报展板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莫淇、王晨屹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08.03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653414"/>
                  </a:ext>
                </a:extLst>
              </a:tr>
              <a:tr h="5286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14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准备答辩呈现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所有人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08.05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097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34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C1079-D566-D292-7228-57BBC464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24947FB2-B48A-FA9C-049E-EF74D77FA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83726"/>
              </p:ext>
            </p:extLst>
          </p:nvPr>
        </p:nvGraphicFramePr>
        <p:xfrm>
          <a:off x="1114425" y="3354388"/>
          <a:ext cx="13971585" cy="2887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317">
                  <a:extLst>
                    <a:ext uri="{9D8B030D-6E8A-4147-A177-3AD203B41FA5}">
                      <a16:colId xmlns:a16="http://schemas.microsoft.com/office/drawing/2014/main" val="2980634669"/>
                    </a:ext>
                  </a:extLst>
                </a:gridCol>
                <a:gridCol w="2794317">
                  <a:extLst>
                    <a:ext uri="{9D8B030D-6E8A-4147-A177-3AD203B41FA5}">
                      <a16:colId xmlns:a16="http://schemas.microsoft.com/office/drawing/2014/main" val="1723116819"/>
                    </a:ext>
                  </a:extLst>
                </a:gridCol>
                <a:gridCol w="2794317">
                  <a:extLst>
                    <a:ext uri="{9D8B030D-6E8A-4147-A177-3AD203B41FA5}">
                      <a16:colId xmlns:a16="http://schemas.microsoft.com/office/drawing/2014/main" val="1763857182"/>
                    </a:ext>
                  </a:extLst>
                </a:gridCol>
                <a:gridCol w="2794317">
                  <a:extLst>
                    <a:ext uri="{9D8B030D-6E8A-4147-A177-3AD203B41FA5}">
                      <a16:colId xmlns:a16="http://schemas.microsoft.com/office/drawing/2014/main" val="966573270"/>
                    </a:ext>
                  </a:extLst>
                </a:gridCol>
                <a:gridCol w="2794317">
                  <a:extLst>
                    <a:ext uri="{9D8B030D-6E8A-4147-A177-3AD203B41FA5}">
                      <a16:colId xmlns:a16="http://schemas.microsoft.com/office/drawing/2014/main" val="2703672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2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8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70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3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11483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161F668-F68C-74CA-3965-26203187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194761" cy="125999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3187F36-5FB6-9D1A-F239-CAD11691B0E7}"/>
              </a:ext>
            </a:extLst>
          </p:cNvPr>
          <p:cNvSpPr/>
          <p:nvPr/>
        </p:nvSpPr>
        <p:spPr>
          <a:xfrm>
            <a:off x="-22391" y="494994"/>
            <a:ext cx="16245219" cy="1710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rgbClr val="0C4182"/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/>
                <a:ea typeface="演示斜黑体" panose="00000A08000000000000"/>
              </a:rPr>
              <a:t> 创造 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/>
              </a:rPr>
              <a:t>- CREATE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965A24A-8AB8-3B64-2537-5AFF88690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9240"/>
              </p:ext>
            </p:extLst>
          </p:nvPr>
        </p:nvGraphicFramePr>
        <p:xfrm>
          <a:off x="63455" y="2279874"/>
          <a:ext cx="10139077" cy="55571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38523">
                  <a:extLst>
                    <a:ext uri="{9D8B030D-6E8A-4147-A177-3AD203B41FA5}">
                      <a16:colId xmlns:a16="http://schemas.microsoft.com/office/drawing/2014/main" val="1870206466"/>
                    </a:ext>
                  </a:extLst>
                </a:gridCol>
                <a:gridCol w="2617750">
                  <a:extLst>
                    <a:ext uri="{9D8B030D-6E8A-4147-A177-3AD203B41FA5}">
                      <a16:colId xmlns:a16="http://schemas.microsoft.com/office/drawing/2014/main" val="3158518647"/>
                    </a:ext>
                  </a:extLst>
                </a:gridCol>
                <a:gridCol w="2896977">
                  <a:extLst>
                    <a:ext uri="{9D8B030D-6E8A-4147-A177-3AD203B41FA5}">
                      <a16:colId xmlns:a16="http://schemas.microsoft.com/office/drawing/2014/main" val="2276922773"/>
                    </a:ext>
                  </a:extLst>
                </a:gridCol>
                <a:gridCol w="2285827">
                  <a:extLst>
                    <a:ext uri="{9D8B030D-6E8A-4147-A177-3AD203B41FA5}">
                      <a16:colId xmlns:a16="http://schemas.microsoft.com/office/drawing/2014/main" val="1293698532"/>
                    </a:ext>
                  </a:extLst>
                </a:gridCol>
              </a:tblGrid>
              <a:tr h="535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任务分解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材料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</a:rPr>
                        <a:t>功能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solidFill>
                            <a:schemeClr val="tx1"/>
                          </a:solidFill>
                        </a:rPr>
                        <a:t>涉及学科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460543"/>
                  </a:ext>
                </a:extLst>
              </a:tr>
              <a:tr h="1058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海洋云增亮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雾化器、水管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通过增加低层云反射率减少太阳辐射，间接降温以缓解温室效应。与固碳不同，它属于气候工程中是辐射管理类技术。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物理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565890"/>
                  </a:ext>
                </a:extLst>
              </a:tr>
              <a:tr h="13007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海洋化学固碳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管道、气泵、行空板、舵机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i="0" dirty="0">
                          <a:solidFill>
                            <a:schemeClr val="tx1"/>
                          </a:solidFill>
                        </a:rPr>
                        <a:t>人工增强海洋碳汇：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当大量微小气泡（尤其是微纳米气泡）注入海水时，会增强海气界面的气体交换效率，进而加快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CO2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从大气进入海洋的速度。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6200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化学、物理、信息技术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2365"/>
                  </a:ext>
                </a:extLst>
              </a:tr>
              <a:tr h="893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海洋生物固碳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藻类模型、蓝色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、太阳能板、浮板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利用太阳能板将海上丰富的太阳能转为电能，供给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LED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发出蓝光（叶绿素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吸收峰）。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生物、物理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34255"/>
                  </a:ext>
                </a:extLst>
              </a:tr>
              <a:tr h="928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海洋地质碳封存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注射器、水管、蓝色模拟液体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将液化二氧化碳打入海底地质空洞永久封存碳，从而减少二氧化碳在空气中的驻留。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地理、物理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868855"/>
                  </a:ext>
                </a:extLst>
              </a:tr>
              <a:tr h="8217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终端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计算机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检测环境数据和装置工作情况。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信息技术、数学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19134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ECBEFAB8-5A41-D77F-142C-81748AB68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946" y="667087"/>
            <a:ext cx="1219295" cy="1219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C574DA-CBD9-903B-E165-28277919E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19" y="7982115"/>
            <a:ext cx="7719011" cy="447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01C093-6B8A-1A62-EF91-DEB7D78A5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01" y="8649117"/>
            <a:ext cx="4846578" cy="363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34A813-D12A-BFA3-CDB4-2C42F361B90F}"/>
              </a:ext>
            </a:extLst>
          </p:cNvPr>
          <p:cNvSpPr/>
          <p:nvPr/>
        </p:nvSpPr>
        <p:spPr>
          <a:xfrm>
            <a:off x="10620219" y="6986249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解决方案草图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7690995-AE56-0D98-5BD3-F72779E59DA8}"/>
              </a:ext>
            </a:extLst>
          </p:cNvPr>
          <p:cNvSpPr/>
          <p:nvPr/>
        </p:nvSpPr>
        <p:spPr>
          <a:xfrm>
            <a:off x="15086010" y="7091822"/>
            <a:ext cx="439209" cy="745220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5E64F9-ADAD-0DA8-3878-846012AA0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625" y="2277530"/>
            <a:ext cx="2270483" cy="3698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EB70AE-9AFC-9DB6-BA67-58F0E94CE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408">
            <a:off x="14198868" y="3593053"/>
            <a:ext cx="1406238" cy="25858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44A49F6-C975-13BC-EC92-8D03EDD400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38" y="9624111"/>
            <a:ext cx="2485747" cy="16602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1EF45F-A743-6D9A-CC91-CAE33E98C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05" y="8549994"/>
            <a:ext cx="2485747" cy="16602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18D6B3-4DE6-F2BD-BC0C-54A03179C8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82">
            <a:off x="5767203" y="10677182"/>
            <a:ext cx="2485747" cy="16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1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00D66-219D-BC6A-EB90-E5FA9EE9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217DA0-4C66-2AB1-6C68-09627B434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9"/>
          <a:stretch>
            <a:fillRect/>
          </a:stretch>
        </p:blipFill>
        <p:spPr>
          <a:xfrm>
            <a:off x="3323" y="12208"/>
            <a:ext cx="16200438" cy="126065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D2FE89-694C-D27D-2733-45F054D09A3E}"/>
              </a:ext>
            </a:extLst>
          </p:cNvPr>
          <p:cNvSpPr/>
          <p:nvPr/>
        </p:nvSpPr>
        <p:spPr>
          <a:xfrm>
            <a:off x="-22391" y="494994"/>
            <a:ext cx="16245219" cy="1710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rgbClr val="0C4182"/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/>
                <a:ea typeface="演示斜黑体" panose="00000A08000000000000"/>
              </a:rPr>
              <a:t> 迭代 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/>
              </a:rPr>
              <a:t>- ITERATE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28A26502-89BA-0122-146C-CB96ADC8B8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9168730"/>
              </p:ext>
            </p:extLst>
          </p:nvPr>
        </p:nvGraphicFramePr>
        <p:xfrm>
          <a:off x="178664" y="2408149"/>
          <a:ext cx="6391556" cy="38901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6555">
                  <a:extLst>
                    <a:ext uri="{9D8B030D-6E8A-4147-A177-3AD203B41FA5}">
                      <a16:colId xmlns:a16="http://schemas.microsoft.com/office/drawing/2014/main" val="1404031411"/>
                    </a:ext>
                  </a:extLst>
                </a:gridCol>
                <a:gridCol w="2404938">
                  <a:extLst>
                    <a:ext uri="{9D8B030D-6E8A-4147-A177-3AD203B41FA5}">
                      <a16:colId xmlns:a16="http://schemas.microsoft.com/office/drawing/2014/main" val="794842649"/>
                    </a:ext>
                  </a:extLst>
                </a:gridCol>
                <a:gridCol w="2500063">
                  <a:extLst>
                    <a:ext uri="{9D8B030D-6E8A-4147-A177-3AD203B41FA5}">
                      <a16:colId xmlns:a16="http://schemas.microsoft.com/office/drawing/2014/main" val="875016868"/>
                    </a:ext>
                  </a:extLst>
                </a:gridCol>
              </a:tblGrid>
              <a:tr h="993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与专家分享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反馈结果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所做改进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646419"/>
                  </a:ext>
                </a:extLst>
              </a:tr>
              <a:tr h="14480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浙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师大丁教授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缺少一些“硬核”科技技术，没能展示我们学生的基本科创素养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添加了</a:t>
                      </a:r>
                      <a:r>
                        <a:rPr lang="en-US" altLang="zh-CN" sz="2000" b="1" dirty="0"/>
                        <a:t>AI</a:t>
                      </a:r>
                      <a:r>
                        <a:rPr lang="zh-CN" altLang="en-US" sz="2000" b="1" dirty="0"/>
                        <a:t>语音识别功能，用语音功能控制一些舵机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676353"/>
                  </a:ext>
                </a:extLst>
              </a:tr>
              <a:tr h="14480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金华市科技馆王老师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外形上不够吸引人，对于社区里的小朋友不够有魅力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更多结构使用乐高积木来搭建，毕竟乐高积木更受小朋友们欢迎与喜爱！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051854"/>
                  </a:ext>
                </a:extLst>
              </a:tr>
            </a:tbl>
          </a:graphicData>
        </a:graphic>
      </p:graphicFrame>
      <p:graphicFrame>
        <p:nvGraphicFramePr>
          <p:cNvPr id="9" name="内容占位符 7">
            <a:extLst>
              <a:ext uri="{FF2B5EF4-FFF2-40B4-BE49-F238E27FC236}">
                <a16:creationId xmlns:a16="http://schemas.microsoft.com/office/drawing/2014/main" id="{D869A58E-7554-9A65-D514-A3525A42C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8306628"/>
              </p:ext>
            </p:extLst>
          </p:nvPr>
        </p:nvGraphicFramePr>
        <p:xfrm>
          <a:off x="6745561" y="2380938"/>
          <a:ext cx="9062898" cy="397034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2578">
                  <a:extLst>
                    <a:ext uri="{9D8B030D-6E8A-4147-A177-3AD203B41FA5}">
                      <a16:colId xmlns:a16="http://schemas.microsoft.com/office/drawing/2014/main" val="1404031411"/>
                    </a:ext>
                  </a:extLst>
                </a:gridCol>
                <a:gridCol w="3545160">
                  <a:extLst>
                    <a:ext uri="{9D8B030D-6E8A-4147-A177-3AD203B41FA5}">
                      <a16:colId xmlns:a16="http://schemas.microsoft.com/office/drawing/2014/main" val="484120383"/>
                    </a:ext>
                  </a:extLst>
                </a:gridCol>
                <a:gridCol w="3545160">
                  <a:extLst>
                    <a:ext uri="{9D8B030D-6E8A-4147-A177-3AD203B41FA5}">
                      <a16:colId xmlns:a16="http://schemas.microsoft.com/office/drawing/2014/main" val="3561038013"/>
                    </a:ext>
                  </a:extLst>
                </a:gridCol>
              </a:tblGrid>
              <a:tr h="952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与社区分享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反馈结果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所做改进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628585"/>
                  </a:ext>
                </a:extLst>
              </a:tr>
              <a:tr h="952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金外同学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关于形成海底二氧化碳湖的概念理解不了，想象不出来二氧化碳如何能和湖一样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制作浅蓝色的液体来模拟二氧化碳湖，让小学生能直观地看到二氧化碳也是可以是液态的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646419"/>
                  </a:ext>
                </a:extLst>
              </a:tr>
              <a:tr h="952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周怀之家长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这个作品如何搬运呢？你们要搬去澳门比赛，行李箱里放得下吗？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改成模块化的形式，每个模块可以放进一个小盒子，再用泡沫填充，确保安全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676353"/>
                  </a:ext>
                </a:extLst>
              </a:tr>
              <a:tr h="952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多湖社区的邻居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作品的功能不够直接，如果没有介绍的话很难直接看懂这个作品是做什么的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制作四块迷你展板插在作品的四个模块边上，让观众可以只直观地了解到我们的作品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051854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0832525-AEBF-F2D9-0D3C-338C0139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946" y="667087"/>
            <a:ext cx="1219295" cy="12192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9AA4E5-14A8-3698-C575-F78204CD4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13" y="10050619"/>
            <a:ext cx="4248123" cy="239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CE1134-24CA-3A23-7E7E-C8B8D3432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4" y="10309996"/>
            <a:ext cx="3101170" cy="2136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9C75FB-2A7E-0BEA-9A01-54E447A33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268" y="10309996"/>
            <a:ext cx="2848753" cy="2136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F0F44AE-E6A0-D122-5F14-D690CD2B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0625" r="10271" b="4379"/>
          <a:stretch>
            <a:fillRect/>
          </a:stretch>
        </p:blipFill>
        <p:spPr>
          <a:xfrm>
            <a:off x="10189783" y="6751755"/>
            <a:ext cx="2264262" cy="3068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F9BE85F-3641-5CFB-A779-7BB934571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47" y="7294340"/>
            <a:ext cx="3008764" cy="225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26EBA74-9A5C-BA3B-0947-A891AADE9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215352" y="7307671"/>
            <a:ext cx="2849867" cy="213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7EF47FC-D084-6EB4-5EAC-A108D100E4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0" b="10274"/>
          <a:stretch>
            <a:fillRect/>
          </a:stretch>
        </p:blipFill>
        <p:spPr>
          <a:xfrm>
            <a:off x="91368" y="7387345"/>
            <a:ext cx="2558545" cy="2136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F340413-F505-A4EF-B0EF-C02472DA3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 t="12948" r="9886" b="605"/>
          <a:stretch>
            <a:fillRect/>
          </a:stretch>
        </p:blipFill>
        <p:spPr>
          <a:xfrm>
            <a:off x="3466515" y="6960863"/>
            <a:ext cx="2072560" cy="283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1224CC3C-F323-A86A-5CBD-E09F27F13F68}"/>
              </a:ext>
            </a:extLst>
          </p:cNvPr>
          <p:cNvSpPr/>
          <p:nvPr/>
        </p:nvSpPr>
        <p:spPr>
          <a:xfrm>
            <a:off x="2727124" y="8235973"/>
            <a:ext cx="682122" cy="3724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2F0ED6FC-96D8-A6BD-9D38-CC39A2FE5EA9}"/>
              </a:ext>
            </a:extLst>
          </p:cNvPr>
          <p:cNvSpPr/>
          <p:nvPr/>
        </p:nvSpPr>
        <p:spPr>
          <a:xfrm>
            <a:off x="5603505" y="8269414"/>
            <a:ext cx="682122" cy="3724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CBD99902-D9A7-4066-818D-9AFACAAEB8BA}"/>
              </a:ext>
            </a:extLst>
          </p:cNvPr>
          <p:cNvSpPr/>
          <p:nvPr/>
        </p:nvSpPr>
        <p:spPr>
          <a:xfrm>
            <a:off x="9438236" y="8285995"/>
            <a:ext cx="682122" cy="3724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2A24D89-CA28-BDE5-CCD3-409DB14F6C48}"/>
              </a:ext>
            </a:extLst>
          </p:cNvPr>
          <p:cNvSpPr/>
          <p:nvPr/>
        </p:nvSpPr>
        <p:spPr>
          <a:xfrm>
            <a:off x="12507516" y="8264742"/>
            <a:ext cx="682122" cy="3724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7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E75AC-0668-775F-4A7C-6391233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45F553-5432-8F04-A810-AB7069037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9"/>
          <a:stretch>
            <a:fillRect/>
          </a:stretch>
        </p:blipFill>
        <p:spPr>
          <a:xfrm>
            <a:off x="-18009" y="0"/>
            <a:ext cx="16200438" cy="126065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97C3E1-2FCE-1DCE-E351-850683DC6D48}"/>
              </a:ext>
            </a:extLst>
          </p:cNvPr>
          <p:cNvSpPr/>
          <p:nvPr/>
        </p:nvSpPr>
        <p:spPr>
          <a:xfrm>
            <a:off x="-22391" y="494994"/>
            <a:ext cx="16245219" cy="1710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rgbClr val="0C4182"/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 panose="00000A08000000000000"/>
                <a:ea typeface="演示斜黑体" panose="00000A08000000000000"/>
              </a:rPr>
              <a:t> 交流 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斜黑体"/>
              </a:rPr>
              <a:t>- COMMUNICATE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AD0413-7C18-65BE-BF07-991693B52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946" y="667087"/>
            <a:ext cx="1219295" cy="12192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9F543C-402C-6D42-8526-8515784D3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2" y="2765670"/>
            <a:ext cx="3980743" cy="2984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AA558F-A4B8-77DC-C893-B9B695CD0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502" y="2767219"/>
            <a:ext cx="4203614" cy="31514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08CE1E1-A0F7-9354-8943-A3D10AB41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41" y="2369387"/>
            <a:ext cx="3750756" cy="2813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BA47D0C-6A71-2148-B2D1-7096BDC4AD0A}"/>
              </a:ext>
            </a:extLst>
          </p:cNvPr>
          <p:cNvSpPr txBox="1"/>
          <p:nvPr/>
        </p:nvSpPr>
        <p:spPr>
          <a:xfrm>
            <a:off x="567141" y="5956791"/>
            <a:ext cx="4246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在校园中展示，供暑期在校托管的学生参观、交流，并向他们获得更多反馈。</a:t>
            </a:r>
            <a:endParaRPr lang="zh-CN" alt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A77BFA-3D5E-2647-7858-F46BFC79F125}"/>
              </a:ext>
            </a:extLst>
          </p:cNvPr>
          <p:cNvSpPr txBox="1"/>
          <p:nvPr/>
        </p:nvSpPr>
        <p:spPr>
          <a:xfrm>
            <a:off x="11354020" y="6044254"/>
            <a:ext cx="4494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在社区里展示，我们来到小区运动区域给邻居们展示，让更多社区伙伴了解到</a:t>
            </a:r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FLL</a:t>
            </a:r>
            <a:r>
              <a:rPr lang="zh-CN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活动与它的魅力！</a:t>
            </a:r>
            <a:endParaRPr lang="zh-CN" alt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C532D8-5009-6355-39EF-14F100D9FF89}"/>
              </a:ext>
            </a:extLst>
          </p:cNvPr>
          <p:cNvSpPr txBox="1"/>
          <p:nvPr/>
        </p:nvSpPr>
        <p:spPr>
          <a:xfrm>
            <a:off x="6224841" y="5258797"/>
            <a:ext cx="3750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在暑期校园乐高大街活动中展示我们的作品，宣传保护地球理念。</a:t>
            </a:r>
            <a:endParaRPr lang="zh-CN" alt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BBCD370-C003-2353-2ED3-CAE71FEF0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30" y="6287388"/>
            <a:ext cx="6095299" cy="4569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0D16C8A-BB66-71AA-E1A2-2A94BE3E985E}"/>
              </a:ext>
            </a:extLst>
          </p:cNvPr>
          <p:cNvSpPr txBox="1"/>
          <p:nvPr/>
        </p:nvSpPr>
        <p:spPr>
          <a:xfrm>
            <a:off x="5643111" y="11088245"/>
            <a:ext cx="4899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FLL</a:t>
            </a:r>
            <a:r>
              <a:rPr lang="zh-CN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活动给予我们科创的成就感与快乐</a:t>
            </a:r>
            <a:endParaRPr lang="en-US" altLang="zh-CN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我们是最棒的地球工程师</a:t>
            </a:r>
            <a:endParaRPr lang="en-US" altLang="zh-CN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让每个人成为最好的自己！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C56A831-8BEA-433C-DB89-C30C7EE06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4" t="13654" r="31012" b="44574"/>
          <a:stretch>
            <a:fillRect/>
          </a:stretch>
        </p:blipFill>
        <p:spPr>
          <a:xfrm>
            <a:off x="-89781" y="7334994"/>
            <a:ext cx="1680018" cy="15282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00B9691-8D53-0E88-8D5F-04A29029A8E4}"/>
              </a:ext>
            </a:extLst>
          </p:cNvPr>
          <p:cNvSpPr txBox="1"/>
          <p:nvPr/>
        </p:nvSpPr>
        <p:spPr>
          <a:xfrm>
            <a:off x="1189752" y="7874486"/>
            <a:ext cx="376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金华市外国语学校 范书记：</a:t>
            </a:r>
            <a:endParaRPr lang="en-US" altLang="zh-CN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0F351E0-AC29-C200-7F62-0F19AD572EEC}"/>
              </a:ext>
            </a:extLst>
          </p:cNvPr>
          <p:cNvSpPr/>
          <p:nvPr/>
        </p:nvSpPr>
        <p:spPr>
          <a:xfrm>
            <a:off x="241980" y="8956871"/>
            <a:ext cx="4573439" cy="2818879"/>
          </a:xfrm>
          <a:prstGeom prst="rect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numCol="2" rtlCol="0" anchor="t"/>
          <a:lstStyle/>
          <a:p>
            <a:endParaRPr lang="zh-CN" altLang="zh-CN" sz="2200" b="1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8CDE1CE-582F-C111-0BE2-6F9FA1D33DDF}"/>
              </a:ext>
            </a:extLst>
          </p:cNvPr>
          <p:cNvSpPr txBox="1"/>
          <p:nvPr/>
        </p:nvSpPr>
        <p:spPr>
          <a:xfrm>
            <a:off x="12470547" y="7874486"/>
            <a:ext cx="376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浙江省科创教育领头人 李老师：</a:t>
            </a:r>
            <a:endParaRPr lang="en-US" altLang="zh-CN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0E8BAD2-DAC5-DD33-0ADB-0DAEC357C9C5}"/>
              </a:ext>
            </a:extLst>
          </p:cNvPr>
          <p:cNvSpPr/>
          <p:nvPr/>
        </p:nvSpPr>
        <p:spPr>
          <a:xfrm>
            <a:off x="11385019" y="8911009"/>
            <a:ext cx="4573439" cy="3360782"/>
          </a:xfrm>
          <a:prstGeom prst="rect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numCol="2" rtlCol="0" anchor="t"/>
          <a:lstStyle/>
          <a:p>
            <a:endParaRPr lang="zh-CN" altLang="zh-CN" sz="2200" b="1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3A309DA-8BA4-C24F-866A-FA58FFBD61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9" t="35180" r="47287" b="44768"/>
          <a:stretch>
            <a:fillRect/>
          </a:stretch>
        </p:blipFill>
        <p:spPr>
          <a:xfrm>
            <a:off x="11103165" y="7399724"/>
            <a:ext cx="1450293" cy="134963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703B13F-E94E-F1C7-ACA2-54FF2112BD98}"/>
              </a:ext>
            </a:extLst>
          </p:cNvPr>
          <p:cNvSpPr txBox="1"/>
          <p:nvPr/>
        </p:nvSpPr>
        <p:spPr>
          <a:xfrm>
            <a:off x="11366295" y="8958902"/>
            <a:ext cx="4573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     作为一名长期关注海洋科学与气候变化领域的研究者，看到一群中学生能将目光聚焦于“利用海洋缓解全球变暖”这一极具挑战性的前沿课题，并提出“深蓝气候修复系统”这样的构想，我首先要表达的是惊喜与赞赏！</a:t>
            </a:r>
            <a:endParaRPr lang="en-US" altLang="zh-CN" b="1" dirty="0"/>
          </a:p>
          <a:p>
            <a:r>
              <a:rPr lang="zh-CN" altLang="en-US" b="1" dirty="0"/>
              <a:t>你们项目的选题立意体现了难得的远见与责任感。你们的探索过程展现了扎实的科学素养和初步的工程思维。</a:t>
            </a:r>
            <a:endParaRPr lang="en-US" altLang="zh-CN" b="1" dirty="0"/>
          </a:p>
          <a:p>
            <a:r>
              <a:rPr lang="zh-CN" altLang="en-US" b="1" dirty="0"/>
              <a:t>        祝贺你们取得的阶段性成果！继续加油，未来的科学家、工程师们！你们的思考，值得被认真对待；你们的潜力，令人充满期待！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32726F9-3304-29BF-6CDB-3A6AEC89F0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65" y="4694741"/>
            <a:ext cx="1176744" cy="154320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1180AC2-FEC8-8F13-9ECF-CEF1168555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056" y="10991799"/>
            <a:ext cx="1372036" cy="105404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309902B-7DD3-3477-6542-7CD5ADAF13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98" y="10941625"/>
            <a:ext cx="1372036" cy="105404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00A2EF1-4A2F-3708-6DFE-8448F7F5379E}"/>
              </a:ext>
            </a:extLst>
          </p:cNvPr>
          <p:cNvSpPr txBox="1"/>
          <p:nvPr/>
        </p:nvSpPr>
        <p:spPr>
          <a:xfrm>
            <a:off x="272411" y="9047745"/>
            <a:ext cx="4573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      我们学校有这样一群了不起的少年，将目光投向了浩瀚的海洋，将智慧聚焦于关乎人类未来的重大课题：全球气候变暖。你们的项目</a:t>
            </a:r>
            <a:r>
              <a:rPr lang="en-US" altLang="zh-CN" b="1" dirty="0"/>
              <a:t>——“</a:t>
            </a:r>
            <a:r>
              <a:rPr lang="zh-CN" altLang="en-US" b="1" dirty="0"/>
              <a:t>深蓝气候修复系统”，不仅是一个参赛项目，更是一份闪烁着创造光芒、承载着责任担当的宣言！</a:t>
            </a:r>
            <a:endParaRPr lang="en-US" altLang="zh-CN" b="1" dirty="0"/>
          </a:p>
          <a:p>
            <a:r>
              <a:rPr lang="zh-CN" altLang="en-US" b="1" dirty="0"/>
              <a:t>       我要为你们的“敢想敢做”点赞！</a:t>
            </a:r>
            <a:endParaRPr lang="en-US" altLang="zh-CN" b="1" dirty="0"/>
          </a:p>
          <a:p>
            <a:r>
              <a:rPr lang="zh-CN" altLang="en-US" b="1" dirty="0"/>
              <a:t>       我要为你们的“科学探索”喝彩！</a:t>
            </a:r>
            <a:endParaRPr lang="en-US" altLang="zh-CN" b="1" dirty="0"/>
          </a:p>
          <a:p>
            <a:r>
              <a:rPr lang="zh-CN" altLang="en-US" b="1" dirty="0"/>
              <a:t>       我要为你们的“创新精神”鼓掌！</a:t>
            </a:r>
            <a:endParaRPr lang="zh-CN" alt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45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709</TotalTime>
  <Words>1677</Words>
  <Application>Microsoft Office PowerPoint</Application>
  <PresentationFormat>自定义</PresentationFormat>
  <Paragraphs>193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演示斜黑体</vt:lpstr>
      <vt:lpstr>Arial</vt:lpstr>
      <vt:lpstr>Calibri</vt:lpstr>
      <vt:lpstr>Calibri Light</vt:lpstr>
      <vt:lpstr>Segoe UI Variable Display Semib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Lingbo Xu</dc:creator>
  <cp:lastModifiedBy>梓晗 胡</cp:lastModifiedBy>
  <cp:revision>15</cp:revision>
  <dcterms:created xsi:type="dcterms:W3CDTF">2025-08-04T07:36:41Z</dcterms:created>
  <dcterms:modified xsi:type="dcterms:W3CDTF">2025-10-25T15:29:58Z</dcterms:modified>
</cp:coreProperties>
</file>